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3" r:id="rId4"/>
  </p:sldMasterIdLst>
  <p:notesMasterIdLst>
    <p:notesMasterId r:id="rId16"/>
  </p:notesMasterIdLst>
  <p:handoutMasterIdLst>
    <p:handoutMasterId r:id="rId17"/>
  </p:handoutMasterIdLst>
  <p:sldIdLst>
    <p:sldId id="339" r:id="rId5"/>
    <p:sldId id="340" r:id="rId6"/>
    <p:sldId id="341" r:id="rId7"/>
    <p:sldId id="342" r:id="rId8"/>
    <p:sldId id="343" r:id="rId9"/>
    <p:sldId id="344" r:id="rId10"/>
    <p:sldId id="345" r:id="rId11"/>
    <p:sldId id="346" r:id="rId12"/>
    <p:sldId id="347" r:id="rId13"/>
    <p:sldId id="348" r:id="rId14"/>
    <p:sldId id="34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2962" autoAdjust="0"/>
  </p:normalViewPr>
  <p:slideViewPr>
    <p:cSldViewPr snapToGrid="0">
      <p:cViewPr varScale="1">
        <p:scale>
          <a:sx n="94" d="100"/>
          <a:sy n="94" d="100"/>
        </p:scale>
        <p:origin x="588" y="284"/>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80" d="100"/>
        <a:sy n="80" d="100"/>
      </p:scale>
      <p:origin x="0" y="-2069"/>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4B9809-3C73-CA2B-1791-620EA168CC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C7B1C58-A1FD-D1E1-33AB-1303C48435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AA30A-158D-435B-B1F3-6FF82BD60FDF}" type="datetimeFigureOut">
              <a:rPr lang="en-US" smtClean="0"/>
              <a:t>5/26/2025</a:t>
            </a:fld>
            <a:endParaRPr lang="en-US" dirty="0"/>
          </a:p>
        </p:txBody>
      </p:sp>
      <p:sp>
        <p:nvSpPr>
          <p:cNvPr id="4" name="Footer Placeholder 3">
            <a:extLst>
              <a:ext uri="{FF2B5EF4-FFF2-40B4-BE49-F238E27FC236}">
                <a16:creationId xmlns:a16="http://schemas.microsoft.com/office/drawing/2014/main" id="{4717A0D9-659F-DDC6-CBD8-29B61E0FF7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9E0617-6128-05F5-8F48-6A0A1D147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A24AC-02A6-46A1-A072-EAC8AC25DCA5}" type="slidenum">
              <a:rPr lang="en-US" smtClean="0"/>
              <a:t>‹#›</a:t>
            </a:fld>
            <a:endParaRPr lang="en-US" dirty="0"/>
          </a:p>
        </p:txBody>
      </p:sp>
    </p:spTree>
    <p:extLst>
      <p:ext uri="{BB962C8B-B14F-4D97-AF65-F5344CB8AC3E}">
        <p14:creationId xmlns:p14="http://schemas.microsoft.com/office/powerpoint/2010/main" val="4083919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0313-F537-4ED0-973B-4729E10A826A}" type="datetimeFigureOut">
              <a:rPr lang="en-US" smtClean="0"/>
              <a:t>5/26/2025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2804-03A6-47F6-A893-4DDB8903A808}" type="slidenum">
              <a:rPr lang="en-US" smtClean="0"/>
              <a:t>‹#›</a:t>
            </a:fld>
            <a:endParaRPr lang="en-US" dirty="0"/>
          </a:p>
        </p:txBody>
      </p:sp>
    </p:spTree>
    <p:extLst>
      <p:ext uri="{BB962C8B-B14F-4D97-AF65-F5344CB8AC3E}">
        <p14:creationId xmlns:p14="http://schemas.microsoft.com/office/powerpoint/2010/main" val="294471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C92804-03A6-47F6-A893-4DDB8903A808}" type="slidenum">
              <a:rPr lang="en-US" smtClean="0"/>
              <a:t>1</a:t>
            </a:fld>
            <a:endParaRPr lang="en-US" dirty="0"/>
          </a:p>
        </p:txBody>
      </p:sp>
    </p:spTree>
    <p:extLst>
      <p:ext uri="{BB962C8B-B14F-4D97-AF65-F5344CB8AC3E}">
        <p14:creationId xmlns:p14="http://schemas.microsoft.com/office/powerpoint/2010/main" val="3046034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r>
              <a:rPr lang="en-US"/>
              <a:t>06/29/2025</a:t>
            </a:r>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5th Sunday</a:t>
            </a:r>
            <a:endParaRPr lang="en-US" dirty="0"/>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2724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r>
              <a:rPr lang="en-US"/>
              <a:t>06/29/2025</a:t>
            </a:r>
            <a:endParaRPr lang="en-US" dirty="0"/>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5th Sunday</a:t>
            </a:r>
            <a:endParaRPr lang="en-US" dirty="0"/>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95805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r>
              <a:rPr lang="en-US"/>
              <a:t>06/29/2025</a:t>
            </a:r>
            <a:endParaRPr lang="en-US" dirty="0"/>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5th Sunday</a:t>
            </a:r>
            <a:endParaRPr lang="en-US" dirty="0"/>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80520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3">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B7AE2FB-B934-16AA-2537-04016B7F1AAB}"/>
              </a:ext>
            </a:extLst>
          </p:cNvPr>
          <p:cNvSpPr>
            <a:spLocks noGrp="1"/>
          </p:cNvSpPr>
          <p:nvPr>
            <p:ph type="ctrTitle" hasCustomPrompt="1"/>
          </p:nvPr>
        </p:nvSpPr>
        <p:spPr>
          <a:xfrm>
            <a:off x="422897" y="576263"/>
            <a:ext cx="5646541" cy="3304494"/>
          </a:xfrm>
        </p:spPr>
        <p:txBody>
          <a:bodyPr anchor="b" anchorCtr="0">
            <a:normAutofit/>
          </a:bodyPr>
          <a:lstStyle>
            <a:lvl1pPr>
              <a:defRPr sz="4400"/>
            </a:lvl1pPr>
          </a:lstStyle>
          <a:p>
            <a:pPr algn="l">
              <a:lnSpc>
                <a:spcPts val="5800"/>
              </a:lnSpc>
            </a:pPr>
            <a:r>
              <a:rPr lang="en-US" sz="4800" dirty="0"/>
              <a:t>Click to add title </a:t>
            </a:r>
          </a:p>
        </p:txBody>
      </p:sp>
      <p:sp>
        <p:nvSpPr>
          <p:cNvPr id="4" name="Text Placeholder 14">
            <a:extLst>
              <a:ext uri="{FF2B5EF4-FFF2-40B4-BE49-F238E27FC236}">
                <a16:creationId xmlns:a16="http://schemas.microsoft.com/office/drawing/2014/main" id="{B5241927-0828-2C0E-290E-E82A357BC83F}"/>
              </a:ext>
            </a:extLst>
          </p:cNvPr>
          <p:cNvSpPr>
            <a:spLocks noGrp="1"/>
          </p:cNvSpPr>
          <p:nvPr>
            <p:ph type="body" sz="quarter" idx="10" hasCustomPrompt="1"/>
          </p:nvPr>
        </p:nvSpPr>
        <p:spPr>
          <a:xfrm>
            <a:off x="422275" y="4148138"/>
            <a:ext cx="5673726" cy="1528762"/>
          </a:xfrm>
        </p:spPr>
        <p:txBody>
          <a:bodyPr/>
          <a:lstStyle>
            <a:lvl1pPr marL="0" indent="0">
              <a:buNone/>
              <a:defRPr/>
            </a:lvl1pPr>
          </a:lstStyle>
          <a:p>
            <a:pPr lvl="0"/>
            <a:r>
              <a:rPr lang="en-US" dirty="0"/>
              <a:t>Click to add subtitle</a:t>
            </a:r>
          </a:p>
        </p:txBody>
      </p:sp>
      <p:sp>
        <p:nvSpPr>
          <p:cNvPr id="2" name="Picture Placeholder 13">
            <a:extLst>
              <a:ext uri="{FF2B5EF4-FFF2-40B4-BE49-F238E27FC236}">
                <a16:creationId xmlns:a16="http://schemas.microsoft.com/office/drawing/2014/main" id="{6379D45C-F78A-E101-CD9D-C98EA6E6C569}"/>
              </a:ext>
            </a:extLst>
          </p:cNvPr>
          <p:cNvSpPr>
            <a:spLocks noGrp="1"/>
          </p:cNvSpPr>
          <p:nvPr>
            <p:ph type="pic" sz="quarter" idx="13"/>
          </p:nvPr>
        </p:nvSpPr>
        <p:spPr>
          <a:xfrm>
            <a:off x="6483095" y="-1"/>
            <a:ext cx="5013087" cy="6857998"/>
          </a:xfrm>
          <a:solidFill>
            <a:schemeClr val="accent3"/>
          </a:solidFill>
        </p:spPr>
        <p:txBody>
          <a:bodyPr>
            <a:normAutofit/>
          </a:bodyPr>
          <a:lstStyle>
            <a:lvl1pPr marL="0" indent="0" algn="ctr">
              <a:buNone/>
              <a:defRPr sz="1800"/>
            </a:lvl1pPr>
          </a:lstStyle>
          <a:p>
            <a:r>
              <a:rPr lang="en-US"/>
              <a:t>Click icon to add picture</a:t>
            </a:r>
            <a:endParaRPr lang="en-US" dirty="0"/>
          </a:p>
        </p:txBody>
      </p:sp>
      <p:sp>
        <p:nvSpPr>
          <p:cNvPr id="6" name="Rectangle 5">
            <a:extLst>
              <a:ext uri="{FF2B5EF4-FFF2-40B4-BE49-F238E27FC236}">
                <a16:creationId xmlns:a16="http://schemas.microsoft.com/office/drawing/2014/main" id="{EA4F6DF6-2D97-1E21-15A5-D0E9397E2F2A}"/>
              </a:ext>
              <a:ext uri="{C183D7F6-B498-43B3-948B-1728B52AA6E4}">
                <adec:decorative xmlns:adec="http://schemas.microsoft.com/office/drawing/2017/decorative" val="1"/>
              </a:ext>
            </a:extLst>
          </p:cNvPr>
          <p:cNvSpPr/>
          <p:nvPr userDrawn="1"/>
        </p:nvSpPr>
        <p:spPr>
          <a:xfrm rot="10800000">
            <a:off x="11504656" y="2020824"/>
            <a:ext cx="687343" cy="1896697"/>
          </a:xfrm>
          <a:prstGeom prst="rect">
            <a:avLst/>
          </a:prstGeom>
          <a:solidFill>
            <a:schemeClr val="accent3">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31406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r>
              <a:rPr lang="en-US"/>
              <a:t>06/29/2025</a:t>
            </a:r>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a:t>5th Sunday</a:t>
            </a:r>
            <a:endParaRPr lang="en-US" dirty="0"/>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67612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r>
              <a:rPr lang="en-US"/>
              <a:t>06/29/2025</a:t>
            </a:r>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5th Sunday</a:t>
            </a:r>
            <a:endParaRPr lang="en-US" dirty="0"/>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92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r>
              <a:rPr lang="en-US"/>
              <a:t>06/29/2025</a:t>
            </a:r>
            <a:endParaRPr lang="en-US" dirty="0"/>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5th Sunday</a:t>
            </a:r>
            <a:endParaRPr lang="en-US" dirty="0"/>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12561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r>
              <a:rPr lang="en-US"/>
              <a:t>06/29/2025</a:t>
            </a:r>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5th Sunday</a:t>
            </a:r>
            <a:endParaRPr lang="en-US" dirty="0"/>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9146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r>
              <a:rPr lang="en-US"/>
              <a:t>06/29/2025</a:t>
            </a:r>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5th Sunday</a:t>
            </a:r>
            <a:endParaRPr lang="en-US" dirty="0"/>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43750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r>
              <a:rPr lang="en-US"/>
              <a:t>06/29/2025</a:t>
            </a:r>
            <a:endParaRPr lang="en-US" dirty="0"/>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5th Sunday</a:t>
            </a:r>
            <a:endParaRPr lang="en-US" dirty="0"/>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123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r>
              <a:rPr lang="en-US"/>
              <a:t>06/29/2025</a:t>
            </a:r>
            <a:endParaRPr lang="en-US" dirty="0"/>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5th Sunday</a:t>
            </a:r>
            <a:endParaRPr lang="en-US" dirty="0"/>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8105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r>
              <a:rPr lang="en-US"/>
              <a:t>06/29/2025</a:t>
            </a:r>
            <a:endParaRPr lang="en-US" dirty="0"/>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5th Sunday</a:t>
            </a:r>
            <a:endParaRPr lang="en-US" dirty="0"/>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4639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r>
              <a:rPr lang="en-US"/>
              <a:t>06/29/2025</a:t>
            </a:r>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a:t>5th Sunday</a:t>
            </a:r>
            <a:endParaRPr lang="en-US" dirty="0"/>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646289393"/>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900" r:id="rId12"/>
  </p:sldLayoutIdLst>
  <p:hf hdr="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2"/>
        </a:buClr>
        <a:buFont typeface="Wingdings 2" panose="05020102010507070707" pitchFamily="18" charset="2"/>
        <a:buChar char=""/>
        <a:defRPr sz="22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BAD7B4-5997-4A95-A2A9-773DF1F4CE53}"/>
              </a:ext>
            </a:extLst>
          </p:cNvPr>
          <p:cNvSpPr>
            <a:spLocks noGrp="1"/>
          </p:cNvSpPr>
          <p:nvPr>
            <p:ph type="ctrTitle"/>
          </p:nvPr>
        </p:nvSpPr>
        <p:spPr/>
        <p:txBody>
          <a:bodyPr/>
          <a:lstStyle/>
          <a:p>
            <a:r>
              <a:rPr lang="en-US" dirty="0"/>
              <a:t>The First Reformation </a:t>
            </a:r>
            <a:br>
              <a:rPr lang="en-US" dirty="0"/>
            </a:br>
            <a:br>
              <a:rPr lang="en-US" dirty="0"/>
            </a:br>
            <a:r>
              <a:rPr lang="en-US" dirty="0"/>
              <a:t>         Acts 15:1-12 </a:t>
            </a:r>
          </a:p>
        </p:txBody>
      </p:sp>
      <p:sp>
        <p:nvSpPr>
          <p:cNvPr id="3" name="Subtitle 2">
            <a:extLst>
              <a:ext uri="{FF2B5EF4-FFF2-40B4-BE49-F238E27FC236}">
                <a16:creationId xmlns:a16="http://schemas.microsoft.com/office/drawing/2014/main" id="{9DA6A002-1BEB-AE76-169E-13071F90919E}"/>
              </a:ext>
            </a:extLst>
          </p:cNvPr>
          <p:cNvSpPr>
            <a:spLocks noGrp="1"/>
          </p:cNvSpPr>
          <p:nvPr>
            <p:ph type="body" sz="quarter" idx="10"/>
          </p:nvPr>
        </p:nvSpPr>
        <p:spPr/>
        <p:txBody>
          <a:bodyPr>
            <a:normAutofit/>
          </a:bodyPr>
          <a:lstStyle/>
          <a:p>
            <a:r>
              <a:rPr lang="en-US" sz="3600" dirty="0"/>
              <a:t>    5</a:t>
            </a:r>
            <a:r>
              <a:rPr lang="en-US" sz="3600" baseline="30000" dirty="0"/>
              <a:t>th</a:t>
            </a:r>
            <a:r>
              <a:rPr lang="en-US" sz="3600" dirty="0"/>
              <a:t> Sunday June 29 2025</a:t>
            </a:r>
          </a:p>
        </p:txBody>
      </p:sp>
      <p:pic>
        <p:nvPicPr>
          <p:cNvPr id="11" name="Picture Placeholder 10" descr="A plant in a pot">
            <a:extLst>
              <a:ext uri="{FF2B5EF4-FFF2-40B4-BE49-F238E27FC236}">
                <a16:creationId xmlns:a16="http://schemas.microsoft.com/office/drawing/2014/main" id="{86E0BB36-7BDD-D349-82E5-EF4C5EC28FC0}"/>
              </a:ext>
            </a:extLst>
          </p:cNvPr>
          <p:cNvPicPr>
            <a:picLocks noGrp="1" noChangeAspect="1"/>
          </p:cNvPicPr>
          <p:nvPr>
            <p:ph type="pic" sz="quarter" idx="13"/>
          </p:nvPr>
        </p:nvPicPr>
        <p:blipFill>
          <a:blip r:embed="rId3"/>
          <a:srcRect l="13" r="13"/>
          <a:stretch/>
        </p:blipFill>
        <p:spPr/>
      </p:pic>
    </p:spTree>
    <p:extLst>
      <p:ext uri="{BB962C8B-B14F-4D97-AF65-F5344CB8AC3E}">
        <p14:creationId xmlns:p14="http://schemas.microsoft.com/office/powerpoint/2010/main" val="387496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FE09E-EC8D-E2CF-2259-789D1799DD4B}"/>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A31856E9-A446-9971-5208-2FE9C9DC8954}"/>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A08D46B2-20A8-5231-E064-9F00D5B9BFF3}"/>
              </a:ext>
            </a:extLst>
          </p:cNvPr>
          <p:cNvSpPr>
            <a:spLocks noGrp="1"/>
          </p:cNvSpPr>
          <p:nvPr>
            <p:ph type="sldNum" sz="quarter" idx="12"/>
          </p:nvPr>
        </p:nvSpPr>
        <p:spPr/>
        <p:txBody>
          <a:bodyPr/>
          <a:lstStyle/>
          <a:p>
            <a:fld id="{3A4F6043-7A67-491B-98BC-F933DED7226D}" type="slidenum">
              <a:rPr lang="en-US" smtClean="0"/>
              <a:pPr/>
              <a:t>10</a:t>
            </a:fld>
            <a:endParaRPr lang="en-US" dirty="0"/>
          </a:p>
        </p:txBody>
      </p:sp>
      <p:sp>
        <p:nvSpPr>
          <p:cNvPr id="6" name="TextBox 5">
            <a:extLst>
              <a:ext uri="{FF2B5EF4-FFF2-40B4-BE49-F238E27FC236}">
                <a16:creationId xmlns:a16="http://schemas.microsoft.com/office/drawing/2014/main" id="{017BDF1D-FFF4-FAAA-DE31-5BC1FBEBB117}"/>
              </a:ext>
            </a:extLst>
          </p:cNvPr>
          <p:cNvSpPr txBox="1"/>
          <p:nvPr/>
        </p:nvSpPr>
        <p:spPr>
          <a:xfrm>
            <a:off x="94826" y="74507"/>
            <a:ext cx="11670453" cy="4524315"/>
          </a:xfrm>
          <a:prstGeom prst="rect">
            <a:avLst/>
          </a:prstGeom>
          <a:noFill/>
        </p:spPr>
        <p:txBody>
          <a:bodyPr wrap="square">
            <a:spAutoFit/>
          </a:bodyPr>
          <a:lstStyle/>
          <a:p>
            <a:r>
              <a:rPr lang="en-US" sz="3600" dirty="0"/>
              <a:t>The religions of the world make salvation hard.  They say, “Do this . . . don’t do that . . . go here . . . pray this . . . say that . . . accomplish this . . .” Peter says, in verse 11, </a:t>
            </a:r>
            <a:r>
              <a:rPr lang="en-US" sz="3600" b="1" i="1" dirty="0"/>
              <a:t>But we believe that we are saved through the grace of the Lord Jesus, in the same way as they also are. </a:t>
            </a:r>
            <a:r>
              <a:rPr lang="en-US" sz="3600" dirty="0"/>
              <a:t>Salvation is easy – because it is not attached to work of man.  It is free – only because Jesus Christ paid it all. Whose yoke are you attached to?  The yoke of religion – of self effort – or the yoke of Christ? </a:t>
            </a:r>
          </a:p>
        </p:txBody>
      </p:sp>
    </p:spTree>
    <p:extLst>
      <p:ext uri="{BB962C8B-B14F-4D97-AF65-F5344CB8AC3E}">
        <p14:creationId xmlns:p14="http://schemas.microsoft.com/office/powerpoint/2010/main" val="312441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807279-489C-8AC3-3FAA-2D8227FDE518}"/>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F3614115-E0DB-A2D1-AA5A-E0066C88F03E}"/>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85DCF8EE-8BDE-6C05-9443-6E8E512E1E70}"/>
              </a:ext>
            </a:extLst>
          </p:cNvPr>
          <p:cNvSpPr>
            <a:spLocks noGrp="1"/>
          </p:cNvSpPr>
          <p:nvPr>
            <p:ph type="sldNum" sz="quarter" idx="12"/>
          </p:nvPr>
        </p:nvSpPr>
        <p:spPr/>
        <p:txBody>
          <a:bodyPr/>
          <a:lstStyle/>
          <a:p>
            <a:fld id="{3A4F6043-7A67-491B-98BC-F933DED7226D}" type="slidenum">
              <a:rPr lang="en-US" smtClean="0"/>
              <a:pPr/>
              <a:t>11</a:t>
            </a:fld>
            <a:endParaRPr lang="en-US" dirty="0"/>
          </a:p>
        </p:txBody>
      </p:sp>
      <p:sp>
        <p:nvSpPr>
          <p:cNvPr id="6" name="TextBox 5">
            <a:extLst>
              <a:ext uri="{FF2B5EF4-FFF2-40B4-BE49-F238E27FC236}">
                <a16:creationId xmlns:a16="http://schemas.microsoft.com/office/drawing/2014/main" id="{56AEC2E5-60D5-EBFB-6313-540A29AFB051}"/>
              </a:ext>
            </a:extLst>
          </p:cNvPr>
          <p:cNvSpPr txBox="1"/>
          <p:nvPr/>
        </p:nvSpPr>
        <p:spPr>
          <a:xfrm>
            <a:off x="88052" y="67733"/>
            <a:ext cx="11656907" cy="6186309"/>
          </a:xfrm>
          <a:prstGeom prst="rect">
            <a:avLst/>
          </a:prstGeom>
          <a:noFill/>
        </p:spPr>
        <p:txBody>
          <a:bodyPr wrap="square">
            <a:spAutoFit/>
          </a:bodyPr>
          <a:lstStyle/>
          <a:p>
            <a:r>
              <a:rPr lang="en-US" sz="3600" dirty="0"/>
              <a:t>Barnabas and Paul’s illustrations Now look at verse 12 of Acts, chapter 15. </a:t>
            </a:r>
            <a:r>
              <a:rPr lang="en-US" sz="3600" b="1" i="1" dirty="0"/>
              <a:t>All the multitude kept silent, and they were listening to Barnabas and Paul as they were relating what signs and wonders God had done through them among the Gentiles. </a:t>
            </a:r>
            <a:r>
              <a:rPr lang="en-US" sz="3600" dirty="0"/>
              <a:t>Peter finishes and sits down and no one speaks. Then, they listen to Barnabas and Paul as they were relating signs and wonders that God had done.  Peter provided the content of the gospel and now, Barnabas and Paul are going to give two illustrations.  They include: </a:t>
            </a:r>
          </a:p>
          <a:p>
            <a:pPr marL="342900" indent="-342900">
              <a:buAutoNum type="arabicPeriod"/>
            </a:pPr>
            <a:r>
              <a:rPr lang="en-US" sz="3600" dirty="0"/>
              <a:t>personal testimony; </a:t>
            </a:r>
          </a:p>
          <a:p>
            <a:pPr marL="342900" indent="-342900">
              <a:buAutoNum type="arabicPeriod"/>
            </a:pPr>
            <a:r>
              <a:rPr lang="en-US" sz="3600" dirty="0"/>
              <a:t>proof through signs and wonders. </a:t>
            </a:r>
          </a:p>
        </p:txBody>
      </p:sp>
    </p:spTree>
    <p:extLst>
      <p:ext uri="{BB962C8B-B14F-4D97-AF65-F5344CB8AC3E}">
        <p14:creationId xmlns:p14="http://schemas.microsoft.com/office/powerpoint/2010/main" val="19524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097F84-2452-05F9-2BB9-68135D069F91}"/>
              </a:ext>
            </a:extLst>
          </p:cNvPr>
          <p:cNvSpPr>
            <a:spLocks noGrp="1"/>
          </p:cNvSpPr>
          <p:nvPr>
            <p:ph type="sldNum" sz="quarter" idx="12"/>
          </p:nvPr>
        </p:nvSpPr>
        <p:spPr/>
        <p:txBody>
          <a:bodyPr/>
          <a:lstStyle/>
          <a:p>
            <a:fld id="{3A4F6043-7A67-491B-98BC-F933DED7226D}" type="slidenum">
              <a:rPr lang="en-US" smtClean="0"/>
              <a:pPr/>
              <a:t>2</a:t>
            </a:fld>
            <a:endParaRPr lang="en-US" dirty="0"/>
          </a:p>
        </p:txBody>
      </p:sp>
      <p:sp>
        <p:nvSpPr>
          <p:cNvPr id="4" name="TextBox 3">
            <a:extLst>
              <a:ext uri="{FF2B5EF4-FFF2-40B4-BE49-F238E27FC236}">
                <a16:creationId xmlns:a16="http://schemas.microsoft.com/office/drawing/2014/main" id="{6BBDB352-9A1E-D1BE-1827-166308BDE8D6}"/>
              </a:ext>
            </a:extLst>
          </p:cNvPr>
          <p:cNvSpPr txBox="1"/>
          <p:nvPr/>
        </p:nvSpPr>
        <p:spPr>
          <a:xfrm>
            <a:off x="88053" y="94828"/>
            <a:ext cx="11643360" cy="5016758"/>
          </a:xfrm>
          <a:prstGeom prst="rect">
            <a:avLst/>
          </a:prstGeom>
          <a:noFill/>
        </p:spPr>
        <p:txBody>
          <a:bodyPr wrap="square">
            <a:spAutoFit/>
          </a:bodyPr>
          <a:lstStyle/>
          <a:p>
            <a:r>
              <a:rPr lang="en-US" sz="3200" dirty="0"/>
              <a:t>Now, in Acts, chapter 15, a storm is brewing in Jerusalem, and it is spilling over in Antioch. The church is taking on a new look – a Gentile look.  You need to understand that the Jews are no longer the majority stockholders in the church – it is becoming a Gentile church.  The focus of ministry has swung away from Jerusalem and centered on Antioch, where Paul serves on and off as the Pastor of Missions. </a:t>
            </a:r>
          </a:p>
          <a:p>
            <a:r>
              <a:rPr lang="en-US" sz="3200" b="1" dirty="0"/>
              <a:t>Locking horns . . . Dissenting viewpoints </a:t>
            </a:r>
          </a:p>
          <a:p>
            <a:r>
              <a:rPr lang="en-US" sz="3200" dirty="0"/>
              <a:t>The trouble is, the Jews are struggling, and rightly so, with the vast changes.  Preeminent among them is the inclusion of the uncircumcised Gentile into the church as a member with full rights and standing.</a:t>
            </a:r>
          </a:p>
        </p:txBody>
      </p:sp>
      <p:sp>
        <p:nvSpPr>
          <p:cNvPr id="5" name="Date Placeholder 4">
            <a:extLst>
              <a:ext uri="{FF2B5EF4-FFF2-40B4-BE49-F238E27FC236}">
                <a16:creationId xmlns:a16="http://schemas.microsoft.com/office/drawing/2014/main" id="{522E6D4E-00EA-4268-7DBC-0EFA592C1057}"/>
              </a:ext>
            </a:extLst>
          </p:cNvPr>
          <p:cNvSpPr>
            <a:spLocks noGrp="1"/>
          </p:cNvSpPr>
          <p:nvPr>
            <p:ph type="dt" sz="half" idx="10"/>
          </p:nvPr>
        </p:nvSpPr>
        <p:spPr/>
        <p:txBody>
          <a:bodyPr/>
          <a:lstStyle/>
          <a:p>
            <a:r>
              <a:rPr lang="en-US"/>
              <a:t>06/29/2025</a:t>
            </a:r>
            <a:endParaRPr lang="en-US" dirty="0"/>
          </a:p>
        </p:txBody>
      </p:sp>
      <p:sp>
        <p:nvSpPr>
          <p:cNvPr id="6" name="Footer Placeholder 5">
            <a:extLst>
              <a:ext uri="{FF2B5EF4-FFF2-40B4-BE49-F238E27FC236}">
                <a16:creationId xmlns:a16="http://schemas.microsoft.com/office/drawing/2014/main" id="{73949D79-8862-2948-AE93-78492EB44158}"/>
              </a:ext>
            </a:extLst>
          </p:cNvPr>
          <p:cNvSpPr>
            <a:spLocks noGrp="1"/>
          </p:cNvSpPr>
          <p:nvPr>
            <p:ph type="ftr" sz="quarter" idx="11"/>
          </p:nvPr>
        </p:nvSpPr>
        <p:spPr/>
        <p:txBody>
          <a:bodyPr/>
          <a:lstStyle/>
          <a:p>
            <a:r>
              <a:rPr lang="en-US"/>
              <a:t>5th Sunday</a:t>
            </a:r>
            <a:endParaRPr lang="en-US" dirty="0"/>
          </a:p>
        </p:txBody>
      </p:sp>
    </p:spTree>
    <p:extLst>
      <p:ext uri="{BB962C8B-B14F-4D97-AF65-F5344CB8AC3E}">
        <p14:creationId xmlns:p14="http://schemas.microsoft.com/office/powerpoint/2010/main" val="3993161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7D350E-3D3E-D84B-FC1C-37A6BD97859D}"/>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6182DFA6-B763-9D11-A066-26AAF9D0755E}"/>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26ACCB71-6806-FB0D-435A-480C7AD2BC5A}"/>
              </a:ext>
            </a:extLst>
          </p:cNvPr>
          <p:cNvSpPr>
            <a:spLocks noGrp="1"/>
          </p:cNvSpPr>
          <p:nvPr>
            <p:ph type="sldNum" sz="quarter" idx="12"/>
          </p:nvPr>
        </p:nvSpPr>
        <p:spPr/>
        <p:txBody>
          <a:bodyPr/>
          <a:lstStyle/>
          <a:p>
            <a:fld id="{3A4F6043-7A67-491B-98BC-F933DED7226D}" type="slidenum">
              <a:rPr lang="en-US" smtClean="0"/>
              <a:pPr/>
              <a:t>3</a:t>
            </a:fld>
            <a:endParaRPr lang="en-US" dirty="0"/>
          </a:p>
        </p:txBody>
      </p:sp>
      <p:sp>
        <p:nvSpPr>
          <p:cNvPr id="6" name="TextBox 5">
            <a:extLst>
              <a:ext uri="{FF2B5EF4-FFF2-40B4-BE49-F238E27FC236}">
                <a16:creationId xmlns:a16="http://schemas.microsoft.com/office/drawing/2014/main" id="{2243B439-36E4-CC14-1ED9-8226B5DBB6A4}"/>
              </a:ext>
            </a:extLst>
          </p:cNvPr>
          <p:cNvSpPr txBox="1"/>
          <p:nvPr/>
        </p:nvSpPr>
        <p:spPr>
          <a:xfrm>
            <a:off x="94827" y="88053"/>
            <a:ext cx="11636586" cy="6186309"/>
          </a:xfrm>
          <a:prstGeom prst="rect">
            <a:avLst/>
          </a:prstGeom>
          <a:noFill/>
        </p:spPr>
        <p:txBody>
          <a:bodyPr wrap="square">
            <a:spAutoFit/>
          </a:bodyPr>
          <a:lstStyle/>
          <a:p>
            <a:r>
              <a:rPr lang="en-US" sz="3600" b="1" dirty="0"/>
              <a:t>The “Judaizer’s” view – Salvation is faith in Christ plus circumcision </a:t>
            </a:r>
            <a:r>
              <a:rPr lang="en-US" sz="3600" dirty="0"/>
              <a:t>That is the context behind the very first verse of Acts, chapter 15. </a:t>
            </a:r>
            <a:r>
              <a:rPr lang="en-US" sz="3600" b="1" dirty="0"/>
              <a:t>Some men came down from Judea and began teaching the brethren, “Unless you are circumcised according to the custom of Moses, you cannot be saved.” </a:t>
            </a:r>
            <a:r>
              <a:rPr lang="en-US" sz="3600" dirty="0"/>
              <a:t>There you have it, pure and simple, you cannot be saved unless you believe in Jesus Christ plus bear the mark of circumcision. </a:t>
            </a:r>
            <a:r>
              <a:rPr lang="en-US" sz="3600" b="1" dirty="0"/>
              <a:t>The “Reformer’s” view – Salvation is faith in Christ plus nothing </a:t>
            </a:r>
            <a:r>
              <a:rPr lang="en-US" sz="3600" dirty="0"/>
              <a:t>Now you may say, “This is no big deal.  Surely no one got caught up in this issue.  It’s obvious that you don’t have to be circumcised to become a Christian.</a:t>
            </a:r>
          </a:p>
        </p:txBody>
      </p:sp>
    </p:spTree>
    <p:extLst>
      <p:ext uri="{BB962C8B-B14F-4D97-AF65-F5344CB8AC3E}">
        <p14:creationId xmlns:p14="http://schemas.microsoft.com/office/powerpoint/2010/main" val="150665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4A2780-3353-B0F1-7F98-BD8E88B06F10}"/>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C095E9F9-0872-3B80-6215-01342B0B5997}"/>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6733E6AF-91F1-031C-BC98-84A81D1D6606}"/>
              </a:ext>
            </a:extLst>
          </p:cNvPr>
          <p:cNvSpPr>
            <a:spLocks noGrp="1"/>
          </p:cNvSpPr>
          <p:nvPr>
            <p:ph type="sldNum" sz="quarter" idx="12"/>
          </p:nvPr>
        </p:nvSpPr>
        <p:spPr/>
        <p:txBody>
          <a:bodyPr/>
          <a:lstStyle/>
          <a:p>
            <a:fld id="{3A4F6043-7A67-491B-98BC-F933DED7226D}" type="slidenum">
              <a:rPr lang="en-US" smtClean="0"/>
              <a:pPr/>
              <a:t>4</a:t>
            </a:fld>
            <a:endParaRPr lang="en-US" dirty="0"/>
          </a:p>
        </p:txBody>
      </p:sp>
      <p:sp>
        <p:nvSpPr>
          <p:cNvPr id="6" name="TextBox 5">
            <a:extLst>
              <a:ext uri="{FF2B5EF4-FFF2-40B4-BE49-F238E27FC236}">
                <a16:creationId xmlns:a16="http://schemas.microsoft.com/office/drawing/2014/main" id="{E01E7998-3EEC-798E-1E9B-5031F4011778}"/>
              </a:ext>
            </a:extLst>
          </p:cNvPr>
          <p:cNvSpPr txBox="1"/>
          <p:nvPr/>
        </p:nvSpPr>
        <p:spPr>
          <a:xfrm>
            <a:off x="121920" y="81280"/>
            <a:ext cx="11623040" cy="6186309"/>
          </a:xfrm>
          <a:prstGeom prst="rect">
            <a:avLst/>
          </a:prstGeom>
          <a:noFill/>
        </p:spPr>
        <p:txBody>
          <a:bodyPr wrap="square">
            <a:spAutoFit/>
          </a:bodyPr>
          <a:lstStyle/>
          <a:p>
            <a:r>
              <a:rPr lang="en-US" sz="3600" dirty="0"/>
              <a:t>Wrong.  Turn to Galatians, chapter 2, to discover with me, just how deeply this controversy developed.  Chapter 2 recounts that, just prior to the Jerusalem council of Acts, chapter 15, the dissension was growing in Antioch.  It gives you a behind the scenes look at the brewing discord.  Read verses 11 through 16. Verse 12 tells us that Peter used to eat with the Gentiles, but when the Jewish leaders came, he began to withdraw and hold himself aloof. Peter began to act hypocritically out of fear of the prominent Jewish leaders.  He was eating with Gentiles, enjoying some barbecued ribs and smoked sausage, until some “big wigs” came to visit from his home church in Jerusalem. </a:t>
            </a:r>
          </a:p>
        </p:txBody>
      </p:sp>
    </p:spTree>
    <p:extLst>
      <p:ext uri="{BB962C8B-B14F-4D97-AF65-F5344CB8AC3E}">
        <p14:creationId xmlns:p14="http://schemas.microsoft.com/office/powerpoint/2010/main" val="169459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C66440-7F64-7CFC-E737-F1951E765287}"/>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C0A09291-C049-B811-B3E0-A24028E7CA89}"/>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2F65921E-3E15-F10D-29D3-3427B65A3634}"/>
              </a:ext>
            </a:extLst>
          </p:cNvPr>
          <p:cNvSpPr>
            <a:spLocks noGrp="1"/>
          </p:cNvSpPr>
          <p:nvPr>
            <p:ph type="sldNum" sz="quarter" idx="12"/>
          </p:nvPr>
        </p:nvSpPr>
        <p:spPr/>
        <p:txBody>
          <a:bodyPr/>
          <a:lstStyle/>
          <a:p>
            <a:fld id="{3A4F6043-7A67-491B-98BC-F933DED7226D}" type="slidenum">
              <a:rPr lang="en-US" smtClean="0"/>
              <a:pPr/>
              <a:t>5</a:t>
            </a:fld>
            <a:endParaRPr lang="en-US" dirty="0"/>
          </a:p>
        </p:txBody>
      </p:sp>
      <p:sp>
        <p:nvSpPr>
          <p:cNvPr id="6" name="TextBox 5">
            <a:extLst>
              <a:ext uri="{FF2B5EF4-FFF2-40B4-BE49-F238E27FC236}">
                <a16:creationId xmlns:a16="http://schemas.microsoft.com/office/drawing/2014/main" id="{E785D1F4-F308-2D1B-8058-81A7CC698F9A}"/>
              </a:ext>
            </a:extLst>
          </p:cNvPr>
          <p:cNvSpPr txBox="1"/>
          <p:nvPr/>
        </p:nvSpPr>
        <p:spPr>
          <a:xfrm>
            <a:off x="94826" y="81280"/>
            <a:ext cx="11670453" cy="5509200"/>
          </a:xfrm>
          <a:prstGeom prst="rect">
            <a:avLst/>
          </a:prstGeom>
          <a:noFill/>
        </p:spPr>
        <p:txBody>
          <a:bodyPr wrap="square">
            <a:spAutoFit/>
          </a:bodyPr>
          <a:lstStyle/>
          <a:p>
            <a:r>
              <a:rPr lang="en-US" dirty="0"/>
              <a:t> </a:t>
            </a:r>
            <a:r>
              <a:rPr lang="en-US" sz="3200" dirty="0"/>
              <a:t>Notice the shocking statement in the latter part of verse 13?  It says that, </a:t>
            </a:r>
            <a:r>
              <a:rPr lang="en-US" sz="3200" b="1" i="1" dirty="0"/>
              <a:t>“. . . even Barnabas was carried away by their hypocrisy.”  </a:t>
            </a:r>
            <a:r>
              <a:rPr lang="en-US" sz="3200" dirty="0"/>
              <a:t>Paul’s own companion, the man who, years earlier, had begun the Antioch revival; the man who first declared the Gentiles true believers, is now struggling because of influential Jewish leaders and his own years of tradition and worship. The passive voice for the verb “carried away” indicates that while Barnabas did not play an active role in the hypocrisy, he was indeed swept off his balance concerning the issue.  He understood where the Jews were coming from and yet, he sympathized with the Gentiles.  He was restored to balance fairly quickly because he joins Paul in debating the Jewish leaders in Acts, chapter 15. </a:t>
            </a:r>
          </a:p>
        </p:txBody>
      </p:sp>
    </p:spTree>
    <p:extLst>
      <p:ext uri="{BB962C8B-B14F-4D97-AF65-F5344CB8AC3E}">
        <p14:creationId xmlns:p14="http://schemas.microsoft.com/office/powerpoint/2010/main" val="1211667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130CE7-6F06-0F30-BBB4-3FAFED62B6A4}"/>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EBC5513D-05B7-7DB4-ED2F-13D6A8A65EF8}"/>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48FFEB45-2221-8FE5-4E80-A1174F896A90}"/>
              </a:ext>
            </a:extLst>
          </p:cNvPr>
          <p:cNvSpPr>
            <a:spLocks noGrp="1"/>
          </p:cNvSpPr>
          <p:nvPr>
            <p:ph type="sldNum" sz="quarter" idx="12"/>
          </p:nvPr>
        </p:nvSpPr>
        <p:spPr/>
        <p:txBody>
          <a:bodyPr/>
          <a:lstStyle/>
          <a:p>
            <a:fld id="{3A4F6043-7A67-491B-98BC-F933DED7226D}" type="slidenum">
              <a:rPr lang="en-US" smtClean="0"/>
              <a:pPr/>
              <a:t>6</a:t>
            </a:fld>
            <a:endParaRPr lang="en-US" dirty="0"/>
          </a:p>
        </p:txBody>
      </p:sp>
      <p:sp>
        <p:nvSpPr>
          <p:cNvPr id="8" name="TextBox 7">
            <a:extLst>
              <a:ext uri="{FF2B5EF4-FFF2-40B4-BE49-F238E27FC236}">
                <a16:creationId xmlns:a16="http://schemas.microsoft.com/office/drawing/2014/main" id="{D0BD976D-7648-AE03-00B2-CEDB5510C3FB}"/>
              </a:ext>
            </a:extLst>
          </p:cNvPr>
          <p:cNvSpPr txBox="1"/>
          <p:nvPr/>
        </p:nvSpPr>
        <p:spPr>
          <a:xfrm>
            <a:off x="88053" y="74507"/>
            <a:ext cx="11690774" cy="5632311"/>
          </a:xfrm>
          <a:prstGeom prst="rect">
            <a:avLst/>
          </a:prstGeom>
          <a:noFill/>
        </p:spPr>
        <p:txBody>
          <a:bodyPr wrap="square">
            <a:spAutoFit/>
          </a:bodyPr>
          <a:lstStyle/>
          <a:p>
            <a:r>
              <a:rPr lang="en-US" sz="3600" b="1" dirty="0"/>
              <a:t>Peter’s points </a:t>
            </a:r>
          </a:p>
          <a:p>
            <a:r>
              <a:rPr lang="en-US" sz="3600" dirty="0"/>
              <a:t>Now look at verses 6 and 7a of Acts, chapter 15. </a:t>
            </a:r>
            <a:r>
              <a:rPr lang="en-US" sz="3600" b="1" i="1" dirty="0"/>
              <a:t>The apostles and the elders came together to look into this matter.  After there had been much debate, Peter stood up and said to them, . . . </a:t>
            </a:r>
            <a:r>
              <a:rPr lang="en-US" sz="3600" dirty="0"/>
              <a:t>You need to understand that when Peter stood up, the council expected him to defend circumcision.  Peter was the Jew of Jews.  Peter was the one who had already wavered in his acceptance of the Gentiles into the church.  Surely Peter would set the matter straight for the sake of the Law. Instead, Peter makes three points in favor of Paul’s argument.  </a:t>
            </a:r>
          </a:p>
        </p:txBody>
      </p:sp>
    </p:spTree>
    <p:extLst>
      <p:ext uri="{BB962C8B-B14F-4D97-AF65-F5344CB8AC3E}">
        <p14:creationId xmlns:p14="http://schemas.microsoft.com/office/powerpoint/2010/main" val="105461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A37168-2052-BD3D-21CE-14F074F5AF29}"/>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561C63B6-3221-989E-7805-2866FA9494A7}"/>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87D507FD-FA26-63A3-6EE4-E3ADF14D8D2A}"/>
              </a:ext>
            </a:extLst>
          </p:cNvPr>
          <p:cNvSpPr>
            <a:spLocks noGrp="1"/>
          </p:cNvSpPr>
          <p:nvPr>
            <p:ph type="sldNum" sz="quarter" idx="12"/>
          </p:nvPr>
        </p:nvSpPr>
        <p:spPr/>
        <p:txBody>
          <a:bodyPr/>
          <a:lstStyle/>
          <a:p>
            <a:fld id="{3A4F6043-7A67-491B-98BC-F933DED7226D}" type="slidenum">
              <a:rPr lang="en-US" smtClean="0"/>
              <a:pPr/>
              <a:t>7</a:t>
            </a:fld>
            <a:endParaRPr lang="en-US" dirty="0"/>
          </a:p>
        </p:txBody>
      </p:sp>
      <p:sp>
        <p:nvSpPr>
          <p:cNvPr id="8" name="TextBox 7">
            <a:extLst>
              <a:ext uri="{FF2B5EF4-FFF2-40B4-BE49-F238E27FC236}">
                <a16:creationId xmlns:a16="http://schemas.microsoft.com/office/drawing/2014/main" id="{63B3A9D3-D848-AC6A-2478-07D7A77BCC31}"/>
              </a:ext>
            </a:extLst>
          </p:cNvPr>
          <p:cNvSpPr txBox="1"/>
          <p:nvPr/>
        </p:nvSpPr>
        <p:spPr>
          <a:xfrm>
            <a:off x="74507" y="47413"/>
            <a:ext cx="11636586" cy="5078313"/>
          </a:xfrm>
          <a:prstGeom prst="rect">
            <a:avLst/>
          </a:prstGeom>
          <a:noFill/>
        </p:spPr>
        <p:txBody>
          <a:bodyPr wrap="square">
            <a:spAutoFit/>
          </a:bodyPr>
          <a:lstStyle/>
          <a:p>
            <a:pPr marL="342900" indent="-342900">
              <a:buAutoNum type="arabicPeriod"/>
            </a:pPr>
            <a:r>
              <a:rPr lang="en-US" sz="3600" dirty="0"/>
              <a:t>His first argument in favor of accepting the Gentiles was the presence of the Holy Spirit within the Gentile community of believers. Continue to verses 7b through 8. </a:t>
            </a:r>
            <a:r>
              <a:rPr lang="en-US" sz="3600" b="1" i="1" dirty="0"/>
              <a:t>. . . Brethren, you know that in the early days God made a choice among you, that by my mouth the Gentiles would hear the word of the gospel and believe.  And God, who knows the heart, testified to them giving them the Holy Spirit, just as He also did to us;</a:t>
            </a:r>
          </a:p>
          <a:p>
            <a:r>
              <a:rPr lang="en-US" sz="3600" dirty="0"/>
              <a:t>Peter now summarizes, “The Gentiles evidenced the same gift, proving undeniably that they had received the same Spirit.” </a:t>
            </a:r>
          </a:p>
        </p:txBody>
      </p:sp>
    </p:spTree>
    <p:extLst>
      <p:ext uri="{BB962C8B-B14F-4D97-AF65-F5344CB8AC3E}">
        <p14:creationId xmlns:p14="http://schemas.microsoft.com/office/powerpoint/2010/main" val="1147854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112809-07BB-F6E1-C252-65AEE8560DFE}"/>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F0068C92-CC11-8734-04EA-107A10D63045}"/>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376072DE-85C9-52D6-16DD-777134E25384}"/>
              </a:ext>
            </a:extLst>
          </p:cNvPr>
          <p:cNvSpPr>
            <a:spLocks noGrp="1"/>
          </p:cNvSpPr>
          <p:nvPr>
            <p:ph type="sldNum" sz="quarter" idx="12"/>
          </p:nvPr>
        </p:nvSpPr>
        <p:spPr/>
        <p:txBody>
          <a:bodyPr/>
          <a:lstStyle/>
          <a:p>
            <a:fld id="{3A4F6043-7A67-491B-98BC-F933DED7226D}" type="slidenum">
              <a:rPr lang="en-US" smtClean="0"/>
              <a:pPr/>
              <a:t>8</a:t>
            </a:fld>
            <a:endParaRPr lang="en-US" dirty="0"/>
          </a:p>
        </p:txBody>
      </p:sp>
      <p:sp>
        <p:nvSpPr>
          <p:cNvPr id="6" name="TextBox 5">
            <a:extLst>
              <a:ext uri="{FF2B5EF4-FFF2-40B4-BE49-F238E27FC236}">
                <a16:creationId xmlns:a16="http://schemas.microsoft.com/office/drawing/2014/main" id="{D89FD0C5-8E69-1D4F-909A-62054ACC537B}"/>
              </a:ext>
            </a:extLst>
          </p:cNvPr>
          <p:cNvSpPr txBox="1"/>
          <p:nvPr/>
        </p:nvSpPr>
        <p:spPr>
          <a:xfrm>
            <a:off x="74507" y="74508"/>
            <a:ext cx="11704320" cy="6001643"/>
          </a:xfrm>
          <a:prstGeom prst="rect">
            <a:avLst/>
          </a:prstGeom>
          <a:noFill/>
        </p:spPr>
        <p:txBody>
          <a:bodyPr wrap="square">
            <a:spAutoFit/>
          </a:bodyPr>
          <a:lstStyle/>
          <a:p>
            <a:r>
              <a:rPr lang="en-US" sz="3200" b="1" dirty="0"/>
              <a:t>The forgiveness of sin </a:t>
            </a:r>
          </a:p>
          <a:p>
            <a:r>
              <a:rPr lang="en-US" sz="3200" dirty="0"/>
              <a:t>2. The second point is the forgiveness of sin. Look at verse 9. </a:t>
            </a:r>
            <a:r>
              <a:rPr lang="en-US" sz="3200" b="1" i="1" dirty="0"/>
              <a:t>and He made no distinction between us and them, cleansing their hearts by . . . </a:t>
            </a:r>
            <a:r>
              <a:rPr lang="en-US" sz="3200" dirty="0"/>
              <a:t>(. . . works?  . . . circumcision?  No, by . . .), </a:t>
            </a:r>
            <a:r>
              <a:rPr lang="en-US" sz="3200" b="1" i="1" dirty="0"/>
              <a:t>. . . faith. </a:t>
            </a:r>
          </a:p>
          <a:p>
            <a:r>
              <a:rPr lang="en-US" sz="3200" b="1" dirty="0"/>
              <a:t>The inability of the Law to save </a:t>
            </a:r>
          </a:p>
          <a:p>
            <a:r>
              <a:rPr lang="en-US" sz="3200" dirty="0"/>
              <a:t>3. The third point is the inability of Law to save. Look at verse 10. </a:t>
            </a:r>
            <a:r>
              <a:rPr lang="en-US" sz="3200" b="1" dirty="0"/>
              <a:t>Now therefore why do you put God to the test by placing upon the neck of the disciples a yoke which neither our fathers nor we have been able to bear? </a:t>
            </a:r>
            <a:r>
              <a:rPr lang="en-US" sz="3200" dirty="0"/>
              <a:t>In other words, “You keep pointing to obedience to the Law; the works of the flesh as the means to salvation.  Well, who among us have ever been able to keep the Law?!” The word “yoke” is reference in Matthew, chapter 11, verse 28. </a:t>
            </a:r>
          </a:p>
        </p:txBody>
      </p:sp>
    </p:spTree>
    <p:extLst>
      <p:ext uri="{BB962C8B-B14F-4D97-AF65-F5344CB8AC3E}">
        <p14:creationId xmlns:p14="http://schemas.microsoft.com/office/powerpoint/2010/main" val="246898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E62A8E-43F5-8C09-85E9-BE94575102AF}"/>
              </a:ext>
            </a:extLst>
          </p:cNvPr>
          <p:cNvSpPr>
            <a:spLocks noGrp="1"/>
          </p:cNvSpPr>
          <p:nvPr>
            <p:ph type="dt" sz="half" idx="10"/>
          </p:nvPr>
        </p:nvSpPr>
        <p:spPr/>
        <p:txBody>
          <a:bodyPr/>
          <a:lstStyle/>
          <a:p>
            <a:r>
              <a:rPr lang="en-US"/>
              <a:t>06/29/2025</a:t>
            </a:r>
            <a:endParaRPr lang="en-US" dirty="0"/>
          </a:p>
        </p:txBody>
      </p:sp>
      <p:sp>
        <p:nvSpPr>
          <p:cNvPr id="3" name="Footer Placeholder 2">
            <a:extLst>
              <a:ext uri="{FF2B5EF4-FFF2-40B4-BE49-F238E27FC236}">
                <a16:creationId xmlns:a16="http://schemas.microsoft.com/office/drawing/2014/main" id="{A190AD79-05D2-32EC-B4A2-79C63D717913}"/>
              </a:ext>
            </a:extLst>
          </p:cNvPr>
          <p:cNvSpPr>
            <a:spLocks noGrp="1"/>
          </p:cNvSpPr>
          <p:nvPr>
            <p:ph type="ftr" sz="quarter" idx="11"/>
          </p:nvPr>
        </p:nvSpPr>
        <p:spPr/>
        <p:txBody>
          <a:bodyPr/>
          <a:lstStyle/>
          <a:p>
            <a:r>
              <a:rPr lang="en-US"/>
              <a:t>5th Sunday</a:t>
            </a:r>
            <a:endParaRPr lang="en-US" dirty="0"/>
          </a:p>
        </p:txBody>
      </p:sp>
      <p:sp>
        <p:nvSpPr>
          <p:cNvPr id="4" name="Slide Number Placeholder 3">
            <a:extLst>
              <a:ext uri="{FF2B5EF4-FFF2-40B4-BE49-F238E27FC236}">
                <a16:creationId xmlns:a16="http://schemas.microsoft.com/office/drawing/2014/main" id="{59B37630-B30C-93CA-0078-E6B8E0E894FB}"/>
              </a:ext>
            </a:extLst>
          </p:cNvPr>
          <p:cNvSpPr>
            <a:spLocks noGrp="1"/>
          </p:cNvSpPr>
          <p:nvPr>
            <p:ph type="sldNum" sz="quarter" idx="12"/>
          </p:nvPr>
        </p:nvSpPr>
        <p:spPr/>
        <p:txBody>
          <a:bodyPr/>
          <a:lstStyle/>
          <a:p>
            <a:fld id="{3A4F6043-7A67-491B-98BC-F933DED7226D}" type="slidenum">
              <a:rPr lang="en-US" smtClean="0"/>
              <a:pPr/>
              <a:t>9</a:t>
            </a:fld>
            <a:endParaRPr lang="en-US" dirty="0"/>
          </a:p>
        </p:txBody>
      </p:sp>
      <p:sp>
        <p:nvSpPr>
          <p:cNvPr id="6" name="TextBox 5">
            <a:extLst>
              <a:ext uri="{FF2B5EF4-FFF2-40B4-BE49-F238E27FC236}">
                <a16:creationId xmlns:a16="http://schemas.microsoft.com/office/drawing/2014/main" id="{A76C38B4-B244-9076-9C3D-01E37ED45E1D}"/>
              </a:ext>
            </a:extLst>
          </p:cNvPr>
          <p:cNvSpPr txBox="1"/>
          <p:nvPr/>
        </p:nvSpPr>
        <p:spPr>
          <a:xfrm>
            <a:off x="88053" y="81280"/>
            <a:ext cx="11670454" cy="5632311"/>
          </a:xfrm>
          <a:prstGeom prst="rect">
            <a:avLst/>
          </a:prstGeom>
          <a:noFill/>
        </p:spPr>
        <p:txBody>
          <a:bodyPr wrap="square">
            <a:spAutoFit/>
          </a:bodyPr>
          <a:lstStyle/>
          <a:p>
            <a:r>
              <a:rPr lang="en-US" sz="3600" dirty="0"/>
              <a:t>The Law was a schoolmaster to point to mankind’s need of a Redeemer.  It revealed our need for a sinless Savior to bear the penalty of guilt before a Holy God.  Peter is saying, “No Jew ever kept the Law, so why impose it on the Gentiles?!” That is why Jesus Christ said in Matthew, chapter 11, verse 28, </a:t>
            </a:r>
            <a:r>
              <a:rPr lang="en-US" sz="3600" b="1" i="1" dirty="0"/>
              <a:t>Come to Me, all who are weary and </a:t>
            </a:r>
            <a:r>
              <a:rPr lang="en-US" sz="3600" b="1" i="1" dirty="0" err="1"/>
              <a:t>heavyladen</a:t>
            </a:r>
            <a:r>
              <a:rPr lang="en-US" sz="3600" b="1" i="1" dirty="0"/>
              <a:t>, and I will give you rest</a:t>
            </a:r>
            <a:r>
              <a:rPr lang="en-US" sz="3600" dirty="0"/>
              <a:t>. In other words, “You are tired of self-effort; you are burdened with repeated failure and sin – come to Me.” Jesus Christ went on to say, in verses 29a and 30, </a:t>
            </a:r>
            <a:r>
              <a:rPr lang="en-US" sz="3600" b="1" i="1" dirty="0"/>
              <a:t>Take My yoke upon you and learn from Me, . . . for My yoke is easy and My burden is light. </a:t>
            </a:r>
          </a:p>
        </p:txBody>
      </p:sp>
    </p:spTree>
    <p:extLst>
      <p:ext uri="{BB962C8B-B14F-4D97-AF65-F5344CB8AC3E}">
        <p14:creationId xmlns:p14="http://schemas.microsoft.com/office/powerpoint/2010/main" val="5615760"/>
      </p:ext>
    </p:extLst>
  </p:cSld>
  <p:clrMapOvr>
    <a:masterClrMapping/>
  </p:clrMapOvr>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B37DAF-AFAF-4561-A80B-C76198EBD31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5B665E41-66EB-401D-940D-8E7024721BE5}">
  <ds:schemaRefs>
    <ds:schemaRef ds:uri="http://schemas.microsoft.com/sharepoint/v3/contenttype/forms"/>
  </ds:schemaRefs>
</ds:datastoreItem>
</file>

<file path=customXml/itemProps3.xml><?xml version="1.0" encoding="utf-8"?>
<ds:datastoreItem xmlns:ds="http://schemas.openxmlformats.org/officeDocument/2006/customXml" ds:itemID="{A29436BC-77AE-4AEE-A282-4E162A1CAA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{23C967F0-0762-4724-9B27-488AE770D4A6}TF6ea1097e-8114-4abb-8578-efc1cea4ec3ccb51dba1_win32-f546f05e15f0</Template>
  <TotalTime>48</TotalTime>
  <Words>1379</Words>
  <Application>Microsoft Office PowerPoint</Application>
  <PresentationFormat>Widescreen</PresentationFormat>
  <Paragraphs>52</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Dante</vt:lpstr>
      <vt:lpstr>Dante (Headings)2</vt:lpstr>
      <vt:lpstr>Helvetica Neue Medium</vt:lpstr>
      <vt:lpstr>Wingdings 2</vt:lpstr>
      <vt:lpstr>OffsetVTI</vt:lpstr>
      <vt:lpstr>The First Reformation            Acts 15:1-12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Smalls</dc:creator>
  <cp:lastModifiedBy>Jackie Smalls</cp:lastModifiedBy>
  <cp:revision>1</cp:revision>
  <dcterms:created xsi:type="dcterms:W3CDTF">2025-05-27T00:48:35Z</dcterms:created>
  <dcterms:modified xsi:type="dcterms:W3CDTF">2025-05-27T01:37:28Z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